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7559675" cx="10691800"/>
  <p:notesSz cx="6735750" cy="9866300"/>
  <p:embeddedFontLst>
    <p:embeddedFont>
      <p:font typeface="M PLUS 1"/>
      <p:regular r:id="rId6"/>
      <p:bold r:id="rId7"/>
    </p:embeddedFont>
    <p:embeddedFont>
      <p:font typeface="Quattrocento Sans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2" roundtripDataSignature="AMtx7mgkTGsAWeuQilzAjqaCa6Wxwy48s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QuattrocentoSans-boldItalic.fntdata"/><Relationship Id="rId10" Type="http://schemas.openxmlformats.org/officeDocument/2006/relationships/font" Target="fonts/QuattrocentoSans-italic.fntdata"/><Relationship Id="rId12" Type="http://customschemas.google.com/relationships/presentationmetadata" Target="meta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QuattrocentoSans-bold.fntdata"/><Relationship Id="rId5" Type="http://schemas.openxmlformats.org/officeDocument/2006/relationships/slide" Target="slides/slide1.xml"/><Relationship Id="rId6" Type="http://schemas.openxmlformats.org/officeDocument/2006/relationships/font" Target="fonts/MPLUS1-regular.fntdata"/><Relationship Id="rId7" Type="http://schemas.openxmlformats.org/officeDocument/2006/relationships/font" Target="fonts/MPLUS1-bold.fntdata"/><Relationship Id="rId8" Type="http://schemas.openxmlformats.org/officeDocument/2006/relationships/font" Target="fonts/QuattrocentoSans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1" y="0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17142" y="0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754063" y="741363"/>
            <a:ext cx="5227637" cy="36972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898521" y="4686538"/>
            <a:ext cx="4938722" cy="4439132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1" y="9373076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b" bIns="45300" lIns="90625" spcFirstLastPara="1" rIns="90625" wrap="square" tIns="453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17142" y="9373076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b" bIns="45300" lIns="90625" spcFirstLastPara="1" rIns="90625" wrap="square" tIns="453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ja-JP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g3e0ab15efb6_0_0:notes"/>
          <p:cNvSpPr/>
          <p:nvPr>
            <p:ph idx="2" type="sldImg"/>
          </p:nvPr>
        </p:nvSpPr>
        <p:spPr>
          <a:xfrm>
            <a:off x="760285" y="740643"/>
            <a:ext cx="5215200" cy="369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4" name="Google Shape;24;g3e0ab15efb6_0_0:notes"/>
          <p:cNvSpPr txBox="1"/>
          <p:nvPr>
            <p:ph idx="1" type="body"/>
          </p:nvPr>
        </p:nvSpPr>
        <p:spPr>
          <a:xfrm>
            <a:off x="898519" y="4686538"/>
            <a:ext cx="4938600" cy="443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275" lIns="90550" spcFirstLastPara="1" rIns="90550" wrap="square" tIns="452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3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-1:LIXIL">
  <p:cSld name="A-1:LIXIL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Google Shape;12;p3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3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" name="Google Shape;14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-3:EXSIOR">
  <p:cSld name="A-3:EXSIO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" name="Google Shape;19;p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Google Shape;20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5.png"/><Relationship Id="rId10" Type="http://schemas.openxmlformats.org/officeDocument/2006/relationships/image" Target="../media/image14.png"/><Relationship Id="rId13" Type="http://schemas.openxmlformats.org/officeDocument/2006/relationships/image" Target="../media/image9.png"/><Relationship Id="rId1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openxmlformats.org/officeDocument/2006/relationships/image" Target="../media/image12.png"/><Relationship Id="rId14" Type="http://schemas.openxmlformats.org/officeDocument/2006/relationships/image" Target="../media/image11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g3e0ab15efb6_0_0"/>
          <p:cNvSpPr txBox="1"/>
          <p:nvPr/>
        </p:nvSpPr>
        <p:spPr>
          <a:xfrm>
            <a:off x="7956550" y="128588"/>
            <a:ext cx="11541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b="1" i="0" lang="ja-JP" sz="9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□□□□□■■■■■</a:t>
            </a:r>
            <a:endParaRPr b="0" i="0" sz="1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7" name="Google Shape;27;g3e0ab15efb6_0_0"/>
          <p:cNvSpPr txBox="1"/>
          <p:nvPr/>
        </p:nvSpPr>
        <p:spPr>
          <a:xfrm>
            <a:off x="174625" y="100013"/>
            <a:ext cx="14112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1" i="0" lang="ja-JP" sz="11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□□□□□■■■■■</a:t>
            </a:r>
            <a:endParaRPr b="0" i="0" sz="1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8" name="Google Shape;28;g3e0ab15efb6_0_0"/>
          <p:cNvSpPr txBox="1"/>
          <p:nvPr/>
        </p:nvSpPr>
        <p:spPr>
          <a:xfrm>
            <a:off x="1439000" y="332350"/>
            <a:ext cx="4881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</a:pPr>
            <a:r>
              <a:rPr b="1" i="0" lang="ja-JP" sz="2800" u="none" cap="none" strike="noStrik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Textured Color</a:t>
            </a:r>
            <a:r>
              <a:rPr lang="ja-JP" sz="1300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（テクスチャードカラー）</a:t>
            </a:r>
            <a:endParaRPr i="0" sz="1300" u="none" cap="none" strike="noStrike">
              <a:solidFill>
                <a:srgbClr val="FFFFFF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9" name="Google Shape;29;g3e0ab15efb6_0_0"/>
          <p:cNvSpPr txBox="1"/>
          <p:nvPr/>
        </p:nvSpPr>
        <p:spPr>
          <a:xfrm>
            <a:off x="174625" y="485924"/>
            <a:ext cx="12879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b="1" i="0" lang="ja-JP" sz="1200" u="none" cap="none" strike="noStrik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カーポートSC</a:t>
            </a:r>
            <a:endParaRPr b="0" i="0" sz="12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0" name="Google Shape;30;g3e0ab15efb6_0_0"/>
          <p:cNvSpPr txBox="1"/>
          <p:nvPr/>
        </p:nvSpPr>
        <p:spPr>
          <a:xfrm>
            <a:off x="5083525" y="2046363"/>
            <a:ext cx="642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ja-JP" sz="12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1台用</a:t>
            </a:r>
            <a:endParaRPr b="0" i="0" sz="1200" u="none" cap="none" strike="noStrike">
              <a:solidFill>
                <a:srgbClr val="6E6E6E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ja-JP" sz="8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27-50型</a:t>
            </a:r>
            <a:endParaRPr sz="1200">
              <a:solidFill>
                <a:srgbClr val="6E6E6E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1" name="Google Shape;31;g3e0ab15efb6_0_0"/>
          <p:cNvSpPr txBox="1"/>
          <p:nvPr/>
        </p:nvSpPr>
        <p:spPr>
          <a:xfrm>
            <a:off x="5119213" y="3002695"/>
            <a:ext cx="608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ja-JP" sz="1200" u="none" cap="none" strike="noStrike">
                <a:solidFill>
                  <a:srgbClr val="6E6E6E"/>
                </a:solidFill>
                <a:latin typeface="M PLUS 1"/>
                <a:ea typeface="M PLUS 1"/>
                <a:cs typeface="M PLUS 1"/>
                <a:sym typeface="M PLUS 1"/>
              </a:rPr>
              <a:t>2台用</a:t>
            </a:r>
            <a:endParaRPr b="0" i="0" sz="1200" u="none" cap="none" strike="noStrike">
              <a:solidFill>
                <a:srgbClr val="6E6E6E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ja-JP" sz="8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54-50型</a:t>
            </a:r>
            <a:endParaRPr sz="1200">
              <a:solidFill>
                <a:srgbClr val="6E6E6E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32" name="Google Shape;32;g3e0ab15efb6_0_0" title="CHAV_24_50124A_600.png"/>
          <p:cNvPicPr preferRelativeResize="0"/>
          <p:nvPr/>
        </p:nvPicPr>
        <p:blipFill rotWithShape="1">
          <a:blip r:embed="rId3">
            <a:alphaModFix/>
          </a:blip>
          <a:srcRect b="3026" l="14879" r="4215" t="0"/>
          <a:stretch/>
        </p:blipFill>
        <p:spPr>
          <a:xfrm>
            <a:off x="8405275" y="4727149"/>
            <a:ext cx="1981732" cy="158430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g3e0ab15efb6_0_0"/>
          <p:cNvSpPr txBox="1"/>
          <p:nvPr/>
        </p:nvSpPr>
        <p:spPr>
          <a:xfrm>
            <a:off x="5595550" y="3596964"/>
            <a:ext cx="1556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897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ja-JP" sz="8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Textured White </a:t>
            </a:r>
            <a:endParaRPr b="0" i="0" sz="8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ja-JP" sz="55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（テクスチャードホワイト）</a:t>
            </a:r>
            <a:endParaRPr b="0" i="0" sz="55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grpSp>
        <p:nvGrpSpPr>
          <p:cNvPr id="34" name="Google Shape;34;g3e0ab15efb6_0_0"/>
          <p:cNvGrpSpPr/>
          <p:nvPr/>
        </p:nvGrpSpPr>
        <p:grpSpPr>
          <a:xfrm>
            <a:off x="5855687" y="1823169"/>
            <a:ext cx="4177828" cy="871864"/>
            <a:chOff x="5779487" y="3458719"/>
            <a:chExt cx="4177828" cy="871864"/>
          </a:xfrm>
        </p:grpSpPr>
        <p:pic>
          <p:nvPicPr>
            <p:cNvPr id="35" name="Google Shape;35;g3e0ab15efb6_0_0" title="CHAV_19_00207A_照り返し抑え_100.png"/>
            <p:cNvPicPr preferRelativeResize="0"/>
            <p:nvPr/>
          </p:nvPicPr>
          <p:blipFill rotWithShape="1">
            <a:blip r:embed="rId4">
              <a:alphaModFix/>
            </a:blip>
            <a:srcRect b="17249" l="0" r="0" t="15161"/>
            <a:stretch/>
          </p:blipFill>
          <p:spPr>
            <a:xfrm>
              <a:off x="5779487" y="3463413"/>
              <a:ext cx="1026396" cy="86717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Google Shape;36;g3e0ab15efb6_0_0" title="車.png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6081892" y="3825876"/>
              <a:ext cx="627812" cy="44256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Google Shape;37;g3e0ab15efb6_0_0" title="CHAV_19_00207A_照り返し抑え3_100.png"/>
            <p:cNvPicPr preferRelativeResize="0"/>
            <p:nvPr/>
          </p:nvPicPr>
          <p:blipFill rotWithShape="1">
            <a:blip r:embed="rId6">
              <a:alphaModFix/>
            </a:blip>
            <a:srcRect b="17254" l="5213" r="0" t="15843"/>
            <a:stretch/>
          </p:blipFill>
          <p:spPr>
            <a:xfrm>
              <a:off x="9087547" y="3458719"/>
              <a:ext cx="869768" cy="7673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Google Shape;38;g3e0ab15efb6_0_0" title="CHAV_19_00207A_照り返し抑え2_100.png"/>
            <p:cNvPicPr preferRelativeResize="0"/>
            <p:nvPr/>
          </p:nvPicPr>
          <p:blipFill rotWithShape="1">
            <a:blip r:embed="rId7">
              <a:alphaModFix/>
            </a:blip>
            <a:srcRect b="17250" l="0" r="0" t="15941"/>
            <a:stretch/>
          </p:blipFill>
          <p:spPr>
            <a:xfrm>
              <a:off x="7408650" y="3463413"/>
              <a:ext cx="976048" cy="8150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" name="Google Shape;39;g3e0ab15efb6_0_0" title="車.png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7686735" y="3825876"/>
              <a:ext cx="627812" cy="44256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" name="Google Shape;40;g3e0ab15efb6_0_0" title="車.png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9281234" y="3833948"/>
              <a:ext cx="627812" cy="44256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1" name="Google Shape;41;g3e0ab15efb6_0_0"/>
          <p:cNvGrpSpPr/>
          <p:nvPr/>
        </p:nvGrpSpPr>
        <p:grpSpPr>
          <a:xfrm>
            <a:off x="5715541" y="2618190"/>
            <a:ext cx="4546957" cy="1091514"/>
            <a:chOff x="5639341" y="4453765"/>
            <a:chExt cx="4546957" cy="1091514"/>
          </a:xfrm>
        </p:grpSpPr>
        <p:pic>
          <p:nvPicPr>
            <p:cNvPr id="42" name="Google Shape;42;g3e0ab15efb6_0_0" title="CHAV_19_00208A_照り返し抑え_150.png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5639341" y="4453765"/>
              <a:ext cx="1364721" cy="10915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" name="Google Shape;43;g3e0ab15efb6_0_0" title="CHAV_19_00208A_照り返し抑え2_150.png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7177919" y="4453765"/>
              <a:ext cx="1364721" cy="10915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" name="Google Shape;44;g3e0ab15efb6_0_0" title="CHAV_19_00208A_照り返し抑え3_150.png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8855083" y="4453765"/>
              <a:ext cx="1331215" cy="106472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5" name="Google Shape;45;g3e0ab15efb6_0_0" title="LRD24_EU4400_ill_car2_sen.png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9217627" y="3266932"/>
            <a:ext cx="785661" cy="2946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g3e0ab15efb6_0_0" title="LRD24_EU4400_ill_car2_sen.png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7553637" y="3266932"/>
            <a:ext cx="785661" cy="2946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g3e0ab15efb6_0_0" title="LRD24_EU4400_ill_car2_sen.png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6013761" y="3266932"/>
            <a:ext cx="785661" cy="294642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g3e0ab15efb6_0_0"/>
          <p:cNvSpPr txBox="1"/>
          <p:nvPr/>
        </p:nvSpPr>
        <p:spPr>
          <a:xfrm>
            <a:off x="174625" y="6538842"/>
            <a:ext cx="4832700" cy="4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lang="ja-JP" sz="7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Textured White（テクスチャードホワイト）</a:t>
            </a:r>
            <a:endParaRPr b="1" i="0" sz="7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ja-JP" sz="7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グレーを基調とした住宅にも馴染むマットな質感。光沢感を抑えた仕上がりでファサードを上質に演出。</a:t>
            </a:r>
            <a:endParaRPr b="1" sz="7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1" lang="ja-JP" sz="7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Textured Dark Gray（テクスチャードダークグレー）</a:t>
            </a:r>
            <a:endParaRPr b="1" sz="7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ja-JP" sz="7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繊細な表情を持つダークトーンが穏やかに空間調和。ほどよい輝度感が夜でも味わい深い印象に。</a:t>
            </a:r>
            <a:endParaRPr b="0" i="0" sz="7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49" name="Google Shape;49;g3e0ab15efb6_0_0"/>
          <p:cNvSpPr txBox="1"/>
          <p:nvPr/>
        </p:nvSpPr>
        <p:spPr>
          <a:xfrm>
            <a:off x="5116450" y="949150"/>
            <a:ext cx="1356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ja-JP" sz="24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0</a:t>
            </a:r>
            <a:r>
              <a:rPr b="1"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2</a:t>
            </a:r>
            <a:r>
              <a:rPr i="0" lang="ja-JP" sz="12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【LINE UP】</a:t>
            </a:r>
            <a:endParaRPr i="0" sz="12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50" name="Google Shape;50;g3e0ab15efb6_0_0"/>
          <p:cNvSpPr txBox="1"/>
          <p:nvPr/>
        </p:nvSpPr>
        <p:spPr>
          <a:xfrm>
            <a:off x="5008575" y="1294649"/>
            <a:ext cx="5557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ja-JP" sz="18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1台用</a:t>
            </a:r>
            <a:r>
              <a:rPr b="0" i="0" lang="ja-JP" sz="15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（W27・30）</a:t>
            </a:r>
            <a:r>
              <a:rPr b="0" i="0" lang="ja-JP" sz="18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・2台用</a:t>
            </a:r>
            <a:r>
              <a:rPr b="0" i="0" lang="ja-JP" sz="15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（W54・60）</a:t>
            </a:r>
            <a:r>
              <a:rPr b="0" i="0" lang="ja-JP" sz="18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を設定。</a:t>
            </a:r>
            <a:endParaRPr b="0" i="0" sz="18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51" name="Google Shape;51;g3e0ab15efb6_0_0"/>
          <p:cNvSpPr/>
          <p:nvPr/>
        </p:nvSpPr>
        <p:spPr>
          <a:xfrm>
            <a:off x="1433525" y="7215450"/>
            <a:ext cx="1447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85A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rgbClr val="54585A"/>
                </a:solidFill>
                <a:latin typeface="M PLUS 1"/>
                <a:ea typeface="M PLUS 1"/>
                <a:cs typeface="M PLUS 1"/>
                <a:sym typeface="M PLUS 1"/>
              </a:rPr>
              <a:t>カーポートSC Textured Color_商品特長SPD_ext_26_003</a:t>
            </a:r>
            <a:endParaRPr b="0" i="0" sz="600" u="none" cap="none" strike="noStrike">
              <a:solidFill>
                <a:srgbClr val="54585A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85A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rgbClr val="54585A"/>
                </a:solidFill>
                <a:latin typeface="M PLUS 1"/>
                <a:ea typeface="M PLUS 1"/>
                <a:cs typeface="M PLUS 1"/>
                <a:sym typeface="M PLUS 1"/>
              </a:rPr>
              <a:t>2026.04 発行</a:t>
            </a:r>
            <a:endParaRPr b="0" i="0" sz="600" u="none" cap="none" strike="noStrike">
              <a:solidFill>
                <a:srgbClr val="54585A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52" name="Google Shape;52;g3e0ab15efb6_0_0"/>
          <p:cNvSpPr/>
          <p:nvPr/>
        </p:nvSpPr>
        <p:spPr>
          <a:xfrm flipH="1" rot="10800000">
            <a:off x="5116450" y="1637620"/>
            <a:ext cx="5432108" cy="14100"/>
          </a:xfrm>
          <a:custGeom>
            <a:rect b="b" l="l" r="r" t="t"/>
            <a:pathLst>
              <a:path extrusionOk="0" h="120000" w="6035675">
                <a:moveTo>
                  <a:pt x="0" y="0"/>
                </a:moveTo>
                <a:lnTo>
                  <a:pt x="6035306" y="0"/>
                </a:lnTo>
              </a:path>
            </a:pathLst>
          </a:custGeom>
          <a:noFill/>
          <a:ln cap="flat" cmpd="sng" w="12700">
            <a:solidFill>
              <a:srgbClr val="81828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2"/>
              <a:buFont typeface="Arial"/>
              <a:buNone/>
            </a:pPr>
            <a:r>
              <a:t/>
            </a:r>
            <a:endParaRPr b="0" i="0" sz="1272" u="none" cap="none" strike="noStrike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3" name="Google Shape;53;g3e0ab15efb6_0_0"/>
          <p:cNvSpPr txBox="1"/>
          <p:nvPr/>
        </p:nvSpPr>
        <p:spPr>
          <a:xfrm>
            <a:off x="5142275" y="6752138"/>
            <a:ext cx="26832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ja-JP" sz="6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27</a:t>
            </a:r>
            <a:r>
              <a:rPr b="1" i="0" lang="ja-JP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-50型 H2</a:t>
            </a:r>
            <a:r>
              <a:rPr b="1" lang="ja-JP" sz="6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5</a:t>
            </a:r>
            <a:r>
              <a:rPr b="0" i="0" lang="ja-JP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　</a:t>
            </a:r>
            <a:endParaRPr b="0" i="0" sz="6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ja-JP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柱・梁：テクスチャードダークグレー　</a:t>
            </a:r>
            <a:endParaRPr b="0" i="0" sz="6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ja-JP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屋根材：テクスチャードダークグレー、シームレスラインライト</a:t>
            </a:r>
            <a:endParaRPr b="0" i="0" sz="6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54" name="Google Shape;54;g3e0ab15efb6_0_0"/>
          <p:cNvSpPr/>
          <p:nvPr/>
        </p:nvSpPr>
        <p:spPr>
          <a:xfrm>
            <a:off x="6005937" y="485925"/>
            <a:ext cx="442500" cy="2316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36000" spcFirstLastPara="1" rIns="36000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rPr b="0" i="0" lang="ja-JP" sz="12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New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" name="Google Shape;55;g3e0ab15efb6_0_0"/>
          <p:cNvPicPr preferRelativeResize="0"/>
          <p:nvPr/>
        </p:nvPicPr>
        <p:blipFill rotWithShape="1">
          <a:blip r:embed="rId12">
            <a:alphaModFix/>
          </a:blip>
          <a:srcRect b="8950" l="5430" r="2388" t="11210"/>
          <a:stretch/>
        </p:blipFill>
        <p:spPr>
          <a:xfrm>
            <a:off x="0" y="824325"/>
            <a:ext cx="4832700" cy="295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g3e0ab15efb6_0_0"/>
          <p:cNvPicPr preferRelativeResize="0"/>
          <p:nvPr/>
        </p:nvPicPr>
        <p:blipFill rotWithShape="1">
          <a:blip r:embed="rId13">
            <a:alphaModFix/>
          </a:blip>
          <a:srcRect b="-228" l="9091" r="0" t="5351"/>
          <a:stretch/>
        </p:blipFill>
        <p:spPr>
          <a:xfrm>
            <a:off x="5119225" y="4727150"/>
            <a:ext cx="3133225" cy="1950337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g3e0ab15efb6_0_0"/>
          <p:cNvSpPr txBox="1"/>
          <p:nvPr/>
        </p:nvSpPr>
        <p:spPr>
          <a:xfrm>
            <a:off x="8405275" y="6344746"/>
            <a:ext cx="17991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ja-JP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54-50型 H22</a:t>
            </a:r>
            <a:r>
              <a:rPr b="0" i="0" lang="ja-JP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　</a:t>
            </a:r>
            <a:endParaRPr b="0" i="0" sz="6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ja-JP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柱・梁：テクスチャードダークグレー　</a:t>
            </a:r>
            <a:endParaRPr b="0" i="0" sz="6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ja-JP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屋根材：テクスチャードダークグレー、シームレスラインライト</a:t>
            </a:r>
            <a:endParaRPr b="0" i="0" sz="6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58" name="Google Shape;58;g3e0ab15efb6_0_0"/>
          <p:cNvSpPr txBox="1"/>
          <p:nvPr/>
        </p:nvSpPr>
        <p:spPr>
          <a:xfrm>
            <a:off x="-12427" y="3800045"/>
            <a:ext cx="5023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897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ja-JP" sz="18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上質な質感にこだわった</a:t>
            </a:r>
            <a:endParaRPr sz="18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ja-JP" sz="18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「Textured Color</a:t>
            </a:r>
            <a:r>
              <a:rPr lang="ja-JP" sz="10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（テクスチャードカラー）</a:t>
            </a:r>
            <a:r>
              <a:rPr lang="ja-JP" sz="18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」が登場。</a:t>
            </a:r>
            <a:endParaRPr sz="1800">
              <a:solidFill>
                <a:srgbClr val="7F7F7F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59" name="Google Shape;59;g3e0ab15efb6_0_0"/>
          <p:cNvSpPr/>
          <p:nvPr/>
        </p:nvSpPr>
        <p:spPr>
          <a:xfrm flipH="1" rot="10800000">
            <a:off x="192375" y="4273053"/>
            <a:ext cx="4722916" cy="164400"/>
          </a:xfrm>
          <a:custGeom>
            <a:rect b="b" l="l" r="r" t="t"/>
            <a:pathLst>
              <a:path extrusionOk="0" h="120000" w="6035675">
                <a:moveTo>
                  <a:pt x="0" y="0"/>
                </a:moveTo>
                <a:lnTo>
                  <a:pt x="6035306" y="0"/>
                </a:lnTo>
              </a:path>
            </a:pathLst>
          </a:custGeom>
          <a:noFill/>
          <a:ln cap="flat" cmpd="sng" w="12700">
            <a:solidFill>
              <a:srgbClr val="81828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2"/>
              <a:buFont typeface="Arial"/>
              <a:buNone/>
            </a:pPr>
            <a:r>
              <a:t/>
            </a:r>
            <a:endParaRPr b="0" i="0" sz="1272" u="none" cap="none" strike="noStrike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0" name="Google Shape;60;g3e0ab15efb6_0_0"/>
          <p:cNvSpPr txBox="1"/>
          <p:nvPr/>
        </p:nvSpPr>
        <p:spPr>
          <a:xfrm>
            <a:off x="174625" y="4494170"/>
            <a:ext cx="48327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ja-JP" sz="10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空間に馴染み、空間の質を高める。こだわりを感じさせる 特別なカースペースへ。</a:t>
            </a:r>
            <a:endParaRPr sz="10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61" name="Google Shape;61;g3e0ab15efb6_0_0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184775" y="4849767"/>
            <a:ext cx="2535425" cy="158430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g3e0ab15efb6_0_0"/>
          <p:cNvSpPr txBox="1"/>
          <p:nvPr/>
        </p:nvSpPr>
        <p:spPr>
          <a:xfrm>
            <a:off x="7203200" y="3596964"/>
            <a:ext cx="1556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897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ja-JP" sz="8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Textured Dark Gray</a:t>
            </a:r>
            <a:endParaRPr sz="8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ja-JP" sz="55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（テクスチャードダークグレー）</a:t>
            </a:r>
            <a:endParaRPr sz="55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63" name="Google Shape;63;g3e0ab15efb6_0_0"/>
          <p:cNvSpPr txBox="1"/>
          <p:nvPr/>
        </p:nvSpPr>
        <p:spPr>
          <a:xfrm>
            <a:off x="8547825" y="3596975"/>
            <a:ext cx="2106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897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ja-JP" sz="8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Textured White + Textured Dark Gray</a:t>
            </a:r>
            <a:endParaRPr sz="8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ja-JP" sz="55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（テクスチャードホワイト・テクスチャードダークグレー）</a:t>
            </a:r>
            <a:endParaRPr sz="55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64" name="Google Shape;64;g3e0ab15efb6_0_0"/>
          <p:cNvSpPr txBox="1"/>
          <p:nvPr/>
        </p:nvSpPr>
        <p:spPr>
          <a:xfrm>
            <a:off x="2781950" y="4830725"/>
            <a:ext cx="1356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ja-JP" sz="24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0</a:t>
            </a:r>
            <a:r>
              <a:rPr b="1"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1</a:t>
            </a:r>
            <a:r>
              <a:rPr i="0" lang="ja-JP" sz="12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【</a:t>
            </a:r>
            <a:r>
              <a:rPr lang="ja-JP" sz="12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特長</a:t>
            </a:r>
            <a:r>
              <a:rPr i="0" lang="ja-JP" sz="12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】</a:t>
            </a:r>
            <a:endParaRPr i="0" sz="12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65" name="Google Shape;65;g3e0ab15efb6_0_0"/>
          <p:cNvSpPr txBox="1"/>
          <p:nvPr/>
        </p:nvSpPr>
        <p:spPr>
          <a:xfrm>
            <a:off x="2813000" y="5291775"/>
            <a:ext cx="21534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8978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ja-JP" sz="8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住宅調和を追求したカーポートSC。</a:t>
            </a:r>
            <a:endParaRPr sz="8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ja-JP" sz="8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そのノイズレスなデザインや優れた機能性はそのままに、さらに上質な質感にこだわった</a:t>
            </a:r>
            <a:endParaRPr sz="8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ja-JP" sz="8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「Textured Color（テクスチャードカラー）」が登場。艶を抑えたマットな表情が、高級感あふれる落ち着いた印象を創出します。</a:t>
            </a:r>
            <a:endParaRPr b="0" i="0" sz="8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66" name="Google Shape;66;g3e0ab15efb6_0_0"/>
          <p:cNvSpPr txBox="1"/>
          <p:nvPr/>
        </p:nvSpPr>
        <p:spPr>
          <a:xfrm>
            <a:off x="5116450" y="4033775"/>
            <a:ext cx="5364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ja-JP" sz="24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0</a:t>
            </a:r>
            <a:r>
              <a:rPr b="1"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3</a:t>
            </a:r>
            <a:r>
              <a:rPr lang="ja-JP" sz="12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lang="ja-JP" sz="18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美彩照明を展開。</a:t>
            </a:r>
            <a:endParaRPr sz="18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67" name="Google Shape;67;g3e0ab15efb6_0_0"/>
          <p:cNvSpPr/>
          <p:nvPr/>
        </p:nvSpPr>
        <p:spPr>
          <a:xfrm flipH="1" rot="10800000">
            <a:off x="5116450" y="4416508"/>
            <a:ext cx="5432108" cy="14100"/>
          </a:xfrm>
          <a:custGeom>
            <a:rect b="b" l="l" r="r" t="t"/>
            <a:pathLst>
              <a:path extrusionOk="0" h="120000" w="6035675">
                <a:moveTo>
                  <a:pt x="0" y="0"/>
                </a:moveTo>
                <a:lnTo>
                  <a:pt x="6035306" y="0"/>
                </a:lnTo>
              </a:path>
            </a:pathLst>
          </a:custGeom>
          <a:noFill/>
          <a:ln cap="flat" cmpd="sng" w="12700">
            <a:solidFill>
              <a:srgbClr val="81828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2"/>
              <a:buFont typeface="Arial"/>
              <a:buNone/>
            </a:pPr>
            <a:r>
              <a:t/>
            </a:r>
            <a:endParaRPr b="0" i="0" sz="1272" u="none" cap="none" strike="noStrike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8" name="Google Shape;68;g3e0ab15efb6_0_0"/>
          <p:cNvSpPr/>
          <p:nvPr/>
        </p:nvSpPr>
        <p:spPr>
          <a:xfrm>
            <a:off x="2786875" y="5211400"/>
            <a:ext cx="2127575" cy="14100"/>
          </a:xfrm>
          <a:custGeom>
            <a:rect b="b" l="l" r="r" t="t"/>
            <a:pathLst>
              <a:path extrusionOk="0" h="120000" w="6035675">
                <a:moveTo>
                  <a:pt x="0" y="0"/>
                </a:moveTo>
                <a:lnTo>
                  <a:pt x="6035306" y="0"/>
                </a:lnTo>
              </a:path>
            </a:pathLst>
          </a:custGeom>
          <a:noFill/>
          <a:ln cap="flat" cmpd="sng" w="12700">
            <a:solidFill>
              <a:srgbClr val="81828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2"/>
              <a:buFont typeface="Arial"/>
              <a:buNone/>
            </a:pPr>
            <a:r>
              <a:t/>
            </a:r>
            <a:endParaRPr b="0" i="0" sz="1272" u="none" cap="none" strike="noStrike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9" name="Google Shape;69;g3e0ab15efb6_0_0"/>
          <p:cNvSpPr txBox="1"/>
          <p:nvPr/>
        </p:nvSpPr>
        <p:spPr>
          <a:xfrm>
            <a:off x="5119225" y="4474250"/>
            <a:ext cx="54321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ja-JP" sz="10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夜間の美観と機能性を兼ね備えたエクステリア空間を提供します。</a:t>
            </a:r>
            <a:endParaRPr sz="10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2010-09-29T12:55:25Z</dcterms:created>
  <dc:creator>INAXトステムグループ User</dc:creator>
</cp:coreProperties>
</file>